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6" r:id="rId3"/>
    <p:sldId id="258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D07A1-BE6F-49BC-96CD-09239BB97754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C7437-6687-4AD1-9E9B-82568A4304D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480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-razgovor (diskusija) na temu: Je li Amerika jedan ili dva kontinenta?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-prisjetiti se kako je teklo otkriće Amerike te po kome je dobila ime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-najaviti cilj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https://www.youtube.com/watch?v=K7q4OQOjeE4&amp;feature=youtu.be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http://www.lzmk.hr/hr/izdanja/natuknice/izdvojeni-dogadaji/1148-12-listopada-1492-520-godina-od-kolumbova-otkrica-amerike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55A73BF-3707-47D5-8BF6-EED3A9CDC44F}" type="slidenum">
              <a:rPr lang="hr-HR" altLang="sr-Latn-RS"/>
              <a:pPr/>
              <a:t>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30228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-odrediti položaj i smještaj Amerike, navesti važne prolaze te obrazložiti značenje i važnost Panamskog kanala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-analizirati tematsku kartu iz udžbenika str. 120.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-upoznati učenike s podjelom Amerike na dva kontinenta, zatim na Sjevernu, Srednju i Južnu te na Latinsku i Angloameriku, razlozima te podjele , sa smještajem jedne i druge cjeline i rijekom Rio Grande kao granicom (učenici navedeno pronalaze u atlasu)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-analizirati kartu iz udžbenika str. 122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FB0BC79-DC64-42DB-8B37-07184F1D589C}" type="slidenum">
              <a:rPr lang="hr-HR" altLang="sr-Latn-RS"/>
              <a:pPr/>
              <a:t>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394135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http://www.advance.hr/vijesti/ovo-ce-biti-najveci-projekt-u-ljudskoj-povijesti-panama-dobiva-konkurenciju-socijalisticke-vlasti-u-nikaragvi-s-kinom-grade-kanal-izmedu-pacifika-i-atlantika-u-iznosu-od-40-milijardi-usd-plus-turbulentna-povijest-panamskog-kanala/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http://www.tportal.hr/lifestyle/putovanja/283518/Kako-izgleda-prolazak-broda-kroz-Panamski-kanal.html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85A4FE9-086B-4365-BAC9-C472857A9D86}" type="slidenum">
              <a:rPr lang="hr-HR" altLang="sr-Latn-RS"/>
              <a:pPr/>
              <a:t>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477462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i="1" smtClean="0"/>
              <a:t>Kroz koje se kontinente proteže Amerika? Kroz koliko se toplinskih pojaseva proteže Amerika?</a:t>
            </a:r>
          </a:p>
          <a:p>
            <a:pPr>
              <a:spcBef>
                <a:spcPct val="0"/>
              </a:spcBef>
            </a:pPr>
            <a:endParaRPr lang="hr-HR" altLang="sr-Latn-RS" i="1" smtClean="0"/>
          </a:p>
          <a:p>
            <a:pPr>
              <a:spcBef>
                <a:spcPct val="0"/>
              </a:spcBef>
            </a:pPr>
            <a:r>
              <a:rPr lang="hr-HR" altLang="sr-Latn-RS" smtClean="0"/>
              <a:t>https://www.youtube.com/watch?v=g_fRHkwSjaM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http://www.enciklopedija.hr/Natuknica.aspx?ID=16161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http://www.jutarnji.hr/zloglasni-drakeov-prolaz--rijetke-fotografije-najopasnijeg-mora-na-svijetu/1175149/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http://enciklopedija.lzmk.hr/clanak.aspx?id=7096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DF3C004-94C6-439F-9F90-E50E2FAA92BE}" type="slidenum">
              <a:rPr lang="hr-HR" altLang="sr-Latn-RS"/>
              <a:pPr/>
              <a:t>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988403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http://www.advance.hr/vijesti/osvrt-na-zemlje-latinske-amerike-u-xxi-stoljecu/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http://www.geografija.hr/rjecnik/prikazi-rijec/latinska-amerika/?KeepThis=true&amp;TB_iframe=true&amp;height=250&amp;width=400&amp;modal=true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303C59C-5299-4AC2-AF92-5487B705E7EA}" type="slidenum">
              <a:rPr lang="hr-HR" altLang="sr-Latn-RS"/>
              <a:pPr/>
              <a:t>10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27449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4550-590A-42C4-85D4-4428AC331AA7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BC19-971E-47A5-A60E-A0CBBF6DD8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5277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4550-590A-42C4-85D4-4428AC331AA7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BC19-971E-47A5-A60E-A0CBBF6DD8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6254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4550-590A-42C4-85D4-4428AC331AA7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BC19-971E-47A5-A60E-A0CBBF6DD8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5773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4550-590A-42C4-85D4-4428AC331AA7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BC19-971E-47A5-A60E-A0CBBF6DD8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419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4550-590A-42C4-85D4-4428AC331AA7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BC19-971E-47A5-A60E-A0CBBF6DD8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7761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4550-590A-42C4-85D4-4428AC331AA7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BC19-971E-47A5-A60E-A0CBBF6DD8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2264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4550-590A-42C4-85D4-4428AC331AA7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BC19-971E-47A5-A60E-A0CBBF6DD8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1847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4550-590A-42C4-85D4-4428AC331AA7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BC19-971E-47A5-A60E-A0CBBF6DD8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1442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4550-590A-42C4-85D4-4428AC331AA7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BC19-971E-47A5-A60E-A0CBBF6DD8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07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4550-590A-42C4-85D4-4428AC331AA7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BC19-971E-47A5-A60E-A0CBBF6DD8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4186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4550-590A-42C4-85D4-4428AC331AA7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BC19-971E-47A5-A60E-A0CBBF6DD8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1145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F4550-590A-42C4-85D4-4428AC331AA7}" type="datetimeFigureOut">
              <a:rPr lang="hr-HR" smtClean="0"/>
              <a:t>17.5.2021.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ABC19-971E-47A5-A60E-A0CBBF6DD88B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04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9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4400" b="1" dirty="0"/>
              <a:t>Otkrivamo </a:t>
            </a:r>
            <a:r>
              <a:rPr lang="hr-HR" sz="4400" b="1" dirty="0" smtClean="0"/>
              <a:t>Ameriku</a:t>
            </a:r>
            <a:endParaRPr lang="hr-HR" sz="4400" dirty="0"/>
          </a:p>
        </p:txBody>
      </p:sp>
      <p:sp>
        <p:nvSpPr>
          <p:cNvPr id="4" name="Pravokutnik 3"/>
          <p:cNvSpPr/>
          <p:nvPr/>
        </p:nvSpPr>
        <p:spPr>
          <a:xfrm>
            <a:off x="1471749" y="1968137"/>
            <a:ext cx="9196251" cy="12366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 smtClean="0">
                <a:solidFill>
                  <a:schemeClr val="tx1"/>
                </a:solidFill>
              </a:rPr>
              <a:t>SJEVERNA I JUŽNA AMERIKA</a:t>
            </a:r>
            <a:endParaRPr lang="hr-HR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63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1125538"/>
            <a:ext cx="3686175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hr-HR" b="1" dirty="0" smtClean="0"/>
              <a:t>Dvije velike kulturne cjeline</a:t>
            </a:r>
            <a:endParaRPr lang="hr-HR" b="1" dirty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4" y="1119188"/>
            <a:ext cx="3798887" cy="573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Callout 1 4"/>
          <p:cNvSpPr/>
          <p:nvPr/>
        </p:nvSpPr>
        <p:spPr>
          <a:xfrm>
            <a:off x="8310564" y="1500189"/>
            <a:ext cx="2071687" cy="1785937"/>
          </a:xfrm>
          <a:prstGeom prst="borderCallout1">
            <a:avLst>
              <a:gd name="adj1" fmla="val 50919"/>
              <a:gd name="adj2" fmla="val 902"/>
              <a:gd name="adj3" fmla="val 29296"/>
              <a:gd name="adj4" fmla="val -6466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Doseljenici s engleskog govornog područja</a:t>
            </a:r>
          </a:p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Engleski jezik i kultura</a:t>
            </a:r>
          </a:p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SAD i Kanada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5167313" y="5286375"/>
            <a:ext cx="2214562" cy="1500188"/>
          </a:xfrm>
          <a:prstGeom prst="borderCallout1">
            <a:avLst>
              <a:gd name="adj1" fmla="val -2292"/>
              <a:gd name="adj2" fmla="val 78715"/>
              <a:gd name="adj3" fmla="val -28753"/>
              <a:gd name="adj4" fmla="val 13121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Doseljenici – Španjolci i Portugalci</a:t>
            </a:r>
          </a:p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Španjolski i portugalski jezik i kultura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10800000" flipV="1">
            <a:off x="5024438" y="2643189"/>
            <a:ext cx="1714500" cy="357187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035175" y="5572125"/>
            <a:ext cx="1785938" cy="5715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Granica – rijeka Rio Grande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3357563"/>
            <a:ext cx="3519488" cy="222885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 rot="16200000" flipV="1">
            <a:off x="6738938" y="2857501"/>
            <a:ext cx="642938" cy="357187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34" y="2359526"/>
            <a:ext cx="4565904" cy="304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4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3314" name="Picture 2" descr="image al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8" y="1187768"/>
            <a:ext cx="11306164" cy="388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 3"/>
          <p:cNvSpPr/>
          <p:nvPr/>
        </p:nvSpPr>
        <p:spPr>
          <a:xfrm>
            <a:off x="932688" y="5198234"/>
            <a:ext cx="108163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Katkad se kao poseban pojam susreće naziv </a:t>
            </a:r>
            <a:r>
              <a:rPr lang="hr-HR" b="1" i="0" dirty="0" smtClean="0">
                <a:solidFill>
                  <a:srgbClr val="262626"/>
                </a:solidFill>
                <a:effectLst/>
                <a:latin typeface="Nunito"/>
              </a:rPr>
              <a:t>Srednja Amerika. </a:t>
            </a:r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U najužem smislu (engl. Central America) taj se naziv odnosi na države prevlake, one južno od Meksika: </a:t>
            </a:r>
            <a:r>
              <a:rPr lang="hr-HR" b="1" i="0" dirty="0" smtClean="0">
                <a:solidFill>
                  <a:srgbClr val="262626"/>
                </a:solidFill>
                <a:effectLst/>
                <a:latin typeface="Nunito"/>
              </a:rPr>
              <a:t>Belize, Gvatemalu, Honduras, Salvador, Nikaragvu, Kostariku i Panamu.</a:t>
            </a:r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 U širem smislu (engl. </a:t>
            </a:r>
            <a:r>
              <a:rPr lang="hr-HR" b="0" i="0" dirty="0" err="1" smtClean="0">
                <a:solidFill>
                  <a:srgbClr val="262626"/>
                </a:solidFill>
                <a:effectLst/>
                <a:latin typeface="Nunito"/>
              </a:rPr>
              <a:t>Middle</a:t>
            </a:r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 America), Srednjoj Americi pribrajaju se </a:t>
            </a:r>
            <a:r>
              <a:rPr lang="hr-HR" b="1" i="0" dirty="0" smtClean="0">
                <a:solidFill>
                  <a:srgbClr val="262626"/>
                </a:solidFill>
                <a:effectLst/>
                <a:latin typeface="Nunito"/>
              </a:rPr>
              <a:t>Meksiko </a:t>
            </a:r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te </a:t>
            </a:r>
            <a:r>
              <a:rPr lang="hr-HR" b="1" i="0" dirty="0" smtClean="0">
                <a:solidFill>
                  <a:srgbClr val="262626"/>
                </a:solidFill>
                <a:effectLst/>
                <a:latin typeface="Nunito"/>
              </a:rPr>
              <a:t>Karipski otoci </a:t>
            </a:r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(Bahami, </a:t>
            </a:r>
            <a:r>
              <a:rPr lang="hr-HR" b="0" i="0" dirty="0" err="1" smtClean="0">
                <a:solidFill>
                  <a:srgbClr val="262626"/>
                </a:solidFill>
                <a:effectLst/>
                <a:latin typeface="Nunito"/>
              </a:rPr>
              <a:t>Turks</a:t>
            </a:r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 i </a:t>
            </a:r>
            <a:r>
              <a:rPr lang="hr-HR" b="0" i="0" dirty="0" err="1" smtClean="0">
                <a:solidFill>
                  <a:srgbClr val="262626"/>
                </a:solidFill>
                <a:effectLst/>
                <a:latin typeface="Nunito"/>
              </a:rPr>
              <a:t>Caicos</a:t>
            </a:r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, Veliki i Mali Antili). 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2177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78" y="2272937"/>
            <a:ext cx="5265998" cy="3513408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262744" y="1450571"/>
            <a:ext cx="9405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0" dirty="0" smtClean="0">
                <a:solidFill>
                  <a:srgbClr val="262626"/>
                </a:solidFill>
                <a:effectLst/>
                <a:latin typeface="Nunito"/>
              </a:rPr>
              <a:t>Zašto su Europljani tražili put u Indiju? Što znate o Kristoforu Kolumbu iz povijesti? Na karti u atlasu potražite koja se južnoamerička država naziva po Kolumbu.</a:t>
            </a:r>
            <a:endParaRPr lang="hr-HR" dirty="0"/>
          </a:p>
        </p:txBody>
      </p:sp>
      <p:sp>
        <p:nvSpPr>
          <p:cNvPr id="6" name="Pravokutnik 5"/>
          <p:cNvSpPr/>
          <p:nvPr/>
        </p:nvSpPr>
        <p:spPr>
          <a:xfrm>
            <a:off x="1415234" y="5926934"/>
            <a:ext cx="2568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Replika Kolumbova broda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4196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dirty="0" smtClean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1050926"/>
            <a:ext cx="7929563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939" y="3317014"/>
            <a:ext cx="17272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Svjetlana\AppData\Local\Microsoft\Windows\Temporary Internet Files\Content.IE5\FYPQ27PJ\MC90005102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95875" y="1976438"/>
            <a:ext cx="5715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Svjetlana\AppData\Local\Microsoft\Windows\Temporary Internet Files\Content.IE5\FYPQ27PJ\MC90005102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4500" y="1928813"/>
            <a:ext cx="5715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:\Users\Svjetlana\AppData\Local\Microsoft\Windows\Temporary Internet Files\Content.IE5\FYPQ27PJ\MC90005102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53125" y="1857375"/>
            <a:ext cx="5715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11"/>
          <p:cNvSpPr/>
          <p:nvPr/>
        </p:nvSpPr>
        <p:spPr>
          <a:xfrm>
            <a:off x="4095751" y="2214563"/>
            <a:ext cx="1628775" cy="709612"/>
          </a:xfrm>
          <a:custGeom>
            <a:avLst/>
            <a:gdLst>
              <a:gd name="connsiteX0" fmla="*/ 1628775 w 1628775"/>
              <a:gd name="connsiteY0" fmla="*/ 0 h 752475"/>
              <a:gd name="connsiteX1" fmla="*/ 1171575 w 1628775"/>
              <a:gd name="connsiteY1" fmla="*/ 66675 h 752475"/>
              <a:gd name="connsiteX2" fmla="*/ 809625 w 1628775"/>
              <a:gd name="connsiteY2" fmla="*/ 209550 h 752475"/>
              <a:gd name="connsiteX3" fmla="*/ 352425 w 1628775"/>
              <a:gd name="connsiteY3" fmla="*/ 447675 h 752475"/>
              <a:gd name="connsiteX4" fmla="*/ 0 w 1628775"/>
              <a:gd name="connsiteY4" fmla="*/ 752475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752475">
                <a:moveTo>
                  <a:pt x="1628775" y="0"/>
                </a:moveTo>
                <a:cubicBezTo>
                  <a:pt x="1468437" y="15875"/>
                  <a:pt x="1308100" y="31750"/>
                  <a:pt x="1171575" y="66675"/>
                </a:cubicBezTo>
                <a:cubicBezTo>
                  <a:pt x="1035050" y="101600"/>
                  <a:pt x="946150" y="146050"/>
                  <a:pt x="809625" y="209550"/>
                </a:cubicBezTo>
                <a:cubicBezTo>
                  <a:pt x="673100" y="273050"/>
                  <a:pt x="487362" y="357188"/>
                  <a:pt x="352425" y="447675"/>
                </a:cubicBezTo>
                <a:cubicBezTo>
                  <a:pt x="217488" y="538162"/>
                  <a:pt x="108744" y="645318"/>
                  <a:pt x="0" y="752475"/>
                </a:cubicBezTo>
              </a:path>
            </a:pathLst>
          </a:cu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3" name="Rounded Rectangle 12"/>
          <p:cNvSpPr/>
          <p:nvPr/>
        </p:nvSpPr>
        <p:spPr>
          <a:xfrm>
            <a:off x="9245783" y="5075965"/>
            <a:ext cx="2841714" cy="1235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hr-BA" altLang="sr-Latn-RS" dirty="0" smtClean="0">
                <a:solidFill>
                  <a:schemeClr val="tx1"/>
                </a:solidFill>
              </a:rPr>
              <a:t>1492</a:t>
            </a:r>
            <a:r>
              <a:rPr lang="hr-BA" altLang="sr-Latn-RS" dirty="0">
                <a:solidFill>
                  <a:schemeClr val="tx1"/>
                </a:solidFill>
              </a:rPr>
              <a:t>. Kristofor Kolumbo </a:t>
            </a:r>
          </a:p>
          <a:p>
            <a:r>
              <a:rPr lang="hr-BA" altLang="sr-Latn-RS" dirty="0">
                <a:solidFill>
                  <a:schemeClr val="tx1"/>
                </a:solidFill>
              </a:rPr>
              <a:t>otkriva Ameriku</a:t>
            </a:r>
            <a:r>
              <a:rPr lang="hr-BA" altLang="sr-Latn-RS" dirty="0" smtClean="0">
                <a:solidFill>
                  <a:schemeClr val="tx1"/>
                </a:solidFill>
              </a:rPr>
              <a:t>  (tražio je put u Indiju)</a:t>
            </a:r>
          </a:p>
          <a:p>
            <a:pPr algn="ctr">
              <a:defRPr/>
            </a:pPr>
            <a:endParaRPr lang="hr-HR" dirty="0"/>
          </a:p>
        </p:txBody>
      </p:sp>
      <p:sp>
        <p:nvSpPr>
          <p:cNvPr id="17" name="Rounded Rectangle 12"/>
          <p:cNvSpPr/>
          <p:nvPr/>
        </p:nvSpPr>
        <p:spPr>
          <a:xfrm>
            <a:off x="83822" y="4711338"/>
            <a:ext cx="2737755" cy="13010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BA" dirty="0">
                <a:solidFill>
                  <a:schemeClr val="tx1"/>
                </a:solidFill>
              </a:rPr>
              <a:t>AMERIKA- ime dobila po talijanskom pomorcu </a:t>
            </a:r>
            <a:r>
              <a:rPr lang="hr-BA" dirty="0" err="1">
                <a:solidFill>
                  <a:schemeClr val="tx1"/>
                </a:solidFill>
              </a:rPr>
              <a:t>Amerigu</a:t>
            </a:r>
            <a:r>
              <a:rPr lang="hr-BA" dirty="0">
                <a:solidFill>
                  <a:schemeClr val="tx1"/>
                </a:solidFill>
              </a:rPr>
              <a:t> </a:t>
            </a:r>
            <a:r>
              <a:rPr lang="hr-BA" dirty="0" err="1" smtClean="0">
                <a:solidFill>
                  <a:schemeClr val="tx1"/>
                </a:solidFill>
              </a:rPr>
              <a:t>Vespucciu</a:t>
            </a:r>
            <a:endParaRPr lang="hr-B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648 C -0.01494 0.00301 -0.02934 -0.00046 -0.04775 0.00648 C -0.06615 0.01343 -0.08975 0.03102 -0.11077 0.04838 C -0.13178 0.06574 -0.15278 0.08843 -0.17379 0.11134 " pathEditMode="relative" rAng="0" ptsTypes="aaaA">
                                      <p:cBhvr>
                                        <p:cTn id="2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49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441 -0.00347 -0.02882 -0.00695 -0.04722 0 C -0.06563 0.00694 -0.08924 0.02453 -0.11025 0.0419 C -0.13125 0.05926 -0.15226 0.08194 -0.17327 0.10486 " pathEditMode="relative" ptsTypes="aa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441 -0.00347 -0.02882 -0.00695 -0.04722 0 C -0.06563 0.00694 -0.08924 0.02453 -0.11025 0.0419 C -0.13125 0.05926 -0.15226 0.08194 -0.17327 0.10486 " pathEditMode="relative" ptsTypes="aa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41811" y="1001713"/>
            <a:ext cx="10515600" cy="1325563"/>
          </a:xfrm>
        </p:spPr>
        <p:txBody>
          <a:bodyPr/>
          <a:lstStyle/>
          <a:p>
            <a:r>
              <a:rPr lang="hr-HR" dirty="0" smtClean="0"/>
              <a:t>Dva američka kontinenta</a:t>
            </a:r>
            <a:endParaRPr lang="hr-HR" altLang="sr-Latn-RS" b="1" dirty="0" smtClean="0">
              <a:solidFill>
                <a:srgbClr val="00CC00"/>
              </a:solidFill>
            </a:endParaRPr>
          </a:p>
        </p:txBody>
      </p:sp>
      <p:pic>
        <p:nvPicPr>
          <p:cNvPr id="6147" name="Picture 3" descr="C:\Users\Svjetlana\Documents\škola 2013_14\pripreme\6.r\ameri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4" y="1205525"/>
            <a:ext cx="5835650" cy="581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625" y="2214563"/>
            <a:ext cx="3257550" cy="4286250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hr-HR" dirty="0" smtClean="0"/>
              <a:t>Dva kontinenta Novog svijeta povezana uskom prevlakom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161337" y="2314574"/>
            <a:ext cx="1863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b="1" dirty="0">
                <a:solidFill>
                  <a:srgbClr val="00CC00"/>
                </a:solidFill>
              </a:rPr>
              <a:t>Sjeverna Amerika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309305" y="4488962"/>
            <a:ext cx="156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b="1" dirty="0">
                <a:solidFill>
                  <a:srgbClr val="00CC00"/>
                </a:solidFill>
              </a:rPr>
              <a:t>Južna Amerika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5400000" flipH="1" flipV="1">
            <a:off x="9234831" y="3991098"/>
            <a:ext cx="214313" cy="19050"/>
          </a:xfrm>
          <a:prstGeom prst="line">
            <a:avLst/>
          </a:prstGeom>
          <a:ln w="571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259299" y="3534080"/>
            <a:ext cx="1668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b="1" dirty="0">
                <a:solidFill>
                  <a:srgbClr val="00CC00"/>
                </a:solidFill>
              </a:rPr>
              <a:t>Panamski kanal</a:t>
            </a:r>
          </a:p>
        </p:txBody>
      </p:sp>
      <p:sp>
        <p:nvSpPr>
          <p:cNvPr id="2" name="Elipsa 1"/>
          <p:cNvSpPr/>
          <p:nvPr/>
        </p:nvSpPr>
        <p:spPr>
          <a:xfrm>
            <a:off x="6285820" y="404024"/>
            <a:ext cx="5946957" cy="353568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Elipsa 9"/>
          <p:cNvSpPr/>
          <p:nvPr/>
        </p:nvSpPr>
        <p:spPr>
          <a:xfrm>
            <a:off x="8487999" y="3837743"/>
            <a:ext cx="3074126" cy="2882560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10561031" y="1487961"/>
            <a:ext cx="10669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dirty="0" smtClean="0"/>
              <a:t>Grenland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138131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687886" y="56253"/>
            <a:ext cx="8229600" cy="1143000"/>
          </a:xfrm>
        </p:spPr>
        <p:txBody>
          <a:bodyPr/>
          <a:lstStyle/>
          <a:p>
            <a:pPr algn="l"/>
            <a:r>
              <a:rPr lang="hr-HR" altLang="sr-Latn-RS" b="1" dirty="0" smtClean="0"/>
              <a:t>Panamski kanal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560" y="3986213"/>
            <a:ext cx="463073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7" y="4859151"/>
            <a:ext cx="43481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92" y="1080548"/>
            <a:ext cx="4837645" cy="320494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9026" y="152400"/>
            <a:ext cx="3808357" cy="427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9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808327" y="797920"/>
            <a:ext cx="10515600" cy="1325563"/>
          </a:xfrm>
        </p:spPr>
        <p:txBody>
          <a:bodyPr/>
          <a:lstStyle/>
          <a:p>
            <a:pPr algn="l"/>
            <a:r>
              <a:rPr lang="hr-HR" altLang="sr-Latn-RS" b="1" dirty="0" smtClean="0"/>
              <a:t>Između Atlantika i Tihog oceana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dirty="0" smtClean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09763"/>
            <a:ext cx="91535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7302501" y="2108200"/>
            <a:ext cx="1071563" cy="4584700"/>
          </a:xfrm>
          <a:custGeom>
            <a:avLst/>
            <a:gdLst>
              <a:gd name="connsiteX0" fmla="*/ 0 w 1071033"/>
              <a:gd name="connsiteY0" fmla="*/ 0 h 4584700"/>
              <a:gd name="connsiteX1" fmla="*/ 254000 w 1071033"/>
              <a:gd name="connsiteY1" fmla="*/ 177800 h 4584700"/>
              <a:gd name="connsiteX2" fmla="*/ 571500 w 1071033"/>
              <a:gd name="connsiteY2" fmla="*/ 584200 h 4584700"/>
              <a:gd name="connsiteX3" fmla="*/ 838200 w 1071033"/>
              <a:gd name="connsiteY3" fmla="*/ 1041400 h 4584700"/>
              <a:gd name="connsiteX4" fmla="*/ 1028700 w 1071033"/>
              <a:gd name="connsiteY4" fmla="*/ 1701800 h 4584700"/>
              <a:gd name="connsiteX5" fmla="*/ 1054100 w 1071033"/>
              <a:gd name="connsiteY5" fmla="*/ 2451100 h 4584700"/>
              <a:gd name="connsiteX6" fmla="*/ 927100 w 1071033"/>
              <a:gd name="connsiteY6" fmla="*/ 3314700 h 4584700"/>
              <a:gd name="connsiteX7" fmla="*/ 558800 w 1071033"/>
              <a:gd name="connsiteY7" fmla="*/ 4051300 h 4584700"/>
              <a:gd name="connsiteX8" fmla="*/ 12700 w 1071033"/>
              <a:gd name="connsiteY8" fmla="*/ 4584700 h 458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033" h="4584700">
                <a:moveTo>
                  <a:pt x="0" y="0"/>
                </a:moveTo>
                <a:cubicBezTo>
                  <a:pt x="79375" y="40216"/>
                  <a:pt x="158750" y="80433"/>
                  <a:pt x="254000" y="177800"/>
                </a:cubicBezTo>
                <a:cubicBezTo>
                  <a:pt x="349250" y="275167"/>
                  <a:pt x="474133" y="440267"/>
                  <a:pt x="571500" y="584200"/>
                </a:cubicBezTo>
                <a:cubicBezTo>
                  <a:pt x="668867" y="728133"/>
                  <a:pt x="762000" y="855133"/>
                  <a:pt x="838200" y="1041400"/>
                </a:cubicBezTo>
                <a:cubicBezTo>
                  <a:pt x="914400" y="1227667"/>
                  <a:pt x="992717" y="1466850"/>
                  <a:pt x="1028700" y="1701800"/>
                </a:cubicBezTo>
                <a:cubicBezTo>
                  <a:pt x="1064683" y="1936750"/>
                  <a:pt x="1071033" y="2182283"/>
                  <a:pt x="1054100" y="2451100"/>
                </a:cubicBezTo>
                <a:cubicBezTo>
                  <a:pt x="1037167" y="2719917"/>
                  <a:pt x="1009650" y="3048000"/>
                  <a:pt x="927100" y="3314700"/>
                </a:cubicBezTo>
                <a:cubicBezTo>
                  <a:pt x="844550" y="3581400"/>
                  <a:pt x="711200" y="3839633"/>
                  <a:pt x="558800" y="4051300"/>
                </a:cubicBezTo>
                <a:cubicBezTo>
                  <a:pt x="406400" y="4262967"/>
                  <a:pt x="209550" y="4423833"/>
                  <a:pt x="12700" y="458470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 rot="10800000" flipH="1">
            <a:off x="1524001" y="4394200"/>
            <a:ext cx="9153525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83301" y="5907089"/>
            <a:ext cx="129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sz="1400" b="1" dirty="0" err="1">
                <a:solidFill>
                  <a:srgbClr val="FF0000"/>
                </a:solidFill>
              </a:rPr>
              <a:t>Drakeov</a:t>
            </a:r>
            <a:r>
              <a:rPr lang="hr-HR" altLang="sr-Latn-RS" sz="1400" b="1" dirty="0">
                <a:solidFill>
                  <a:srgbClr val="FF0000"/>
                </a:solidFill>
              </a:rPr>
              <a:t> prolaz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 rot="18750973">
            <a:off x="6723857" y="2377282"/>
            <a:ext cx="1185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sz="1400" b="1">
                <a:solidFill>
                  <a:srgbClr val="FF0000"/>
                </a:solidFill>
              </a:rPr>
              <a:t>Danski prolaz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 rot="18750973">
            <a:off x="3938589" y="2459039"/>
            <a:ext cx="1343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sz="1400" b="1">
                <a:solidFill>
                  <a:srgbClr val="FF0000"/>
                </a:solidFill>
              </a:rPr>
              <a:t>Beringov prolaz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738939" y="3357563"/>
            <a:ext cx="1298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sz="1600" b="1">
                <a:solidFill>
                  <a:srgbClr val="FF0000"/>
                </a:solidFill>
              </a:rPr>
              <a:t>Atlantski </a:t>
            </a:r>
          </a:p>
          <a:p>
            <a:r>
              <a:rPr lang="hr-HR" altLang="sr-Latn-RS" sz="1600" b="1">
                <a:solidFill>
                  <a:srgbClr val="FF0000"/>
                </a:solidFill>
              </a:rPr>
              <a:t>ocean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524376" y="3714750"/>
            <a:ext cx="1298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sz="1600" b="1">
                <a:solidFill>
                  <a:srgbClr val="FF0000"/>
                </a:solidFill>
              </a:rPr>
              <a:t>Tihi</a:t>
            </a:r>
          </a:p>
          <a:p>
            <a:r>
              <a:rPr lang="hr-HR" altLang="sr-Latn-RS" sz="1600" b="1">
                <a:solidFill>
                  <a:srgbClr val="FF0000"/>
                </a:solidFill>
              </a:rPr>
              <a:t>ocean</a:t>
            </a: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 rot="18750973">
            <a:off x="5565417" y="4073062"/>
            <a:ext cx="13411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sz="1400" b="1" dirty="0" smtClean="0">
                <a:solidFill>
                  <a:srgbClr val="FF0000"/>
                </a:solidFill>
              </a:rPr>
              <a:t>Panamski kanal</a:t>
            </a:r>
            <a:endParaRPr lang="hr-HR" altLang="sr-Latn-RS" sz="1400" b="1" dirty="0">
              <a:solidFill>
                <a:srgbClr val="FF0000"/>
              </a:solidFill>
            </a:endParaRP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6000462" y="5653883"/>
            <a:ext cx="15570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sz="1400" b="1" dirty="0" err="1" smtClean="0">
                <a:solidFill>
                  <a:srgbClr val="FF0000"/>
                </a:solidFill>
              </a:rPr>
              <a:t>Magellanov</a:t>
            </a:r>
            <a:r>
              <a:rPr lang="hr-HR" altLang="sr-Latn-RS" sz="1400" b="1" dirty="0" smtClean="0">
                <a:solidFill>
                  <a:srgbClr val="FF0000"/>
                </a:solidFill>
              </a:rPr>
              <a:t> prolaz</a:t>
            </a:r>
            <a:endParaRPr lang="hr-HR" altLang="sr-Latn-RS" sz="1400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6"/>
          <p:cNvSpPr/>
          <p:nvPr/>
        </p:nvSpPr>
        <p:spPr>
          <a:xfrm>
            <a:off x="214313" y="4714875"/>
            <a:ext cx="2214562" cy="8572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solidFill>
                  <a:schemeClr val="tx1"/>
                </a:solidFill>
              </a:rPr>
              <a:t>Snažne veze u pomorskom prometu</a:t>
            </a:r>
          </a:p>
        </p:txBody>
      </p:sp>
      <p:sp>
        <p:nvSpPr>
          <p:cNvPr id="21" name="Right Arrow 15"/>
          <p:cNvSpPr/>
          <p:nvPr/>
        </p:nvSpPr>
        <p:spPr>
          <a:xfrm rot="10800000">
            <a:off x="3228976" y="3179764"/>
            <a:ext cx="1804988" cy="21590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2" name="Right Arrow 14"/>
          <p:cNvSpPr/>
          <p:nvPr/>
        </p:nvSpPr>
        <p:spPr>
          <a:xfrm rot="20652874">
            <a:off x="6852443" y="3032044"/>
            <a:ext cx="928688" cy="14287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3" name="Rounded Rectangle 11"/>
          <p:cNvSpPr/>
          <p:nvPr/>
        </p:nvSpPr>
        <p:spPr>
          <a:xfrm>
            <a:off x="214313" y="5715000"/>
            <a:ext cx="2214562" cy="8572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 smtClean="0">
                <a:solidFill>
                  <a:schemeClr val="tx1"/>
                </a:solidFill>
              </a:rPr>
              <a:t>Plovidba kroz prolaze vrlo opasna </a:t>
            </a: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128" y="-1031875"/>
            <a:ext cx="9525000" cy="5715000"/>
          </a:xfrm>
          <a:prstGeom prst="rect">
            <a:avLst/>
          </a:prstGeom>
        </p:spPr>
      </p:pic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10917669" y="3847405"/>
            <a:ext cx="7585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sz="1400" b="1" dirty="0" smtClean="0">
                <a:solidFill>
                  <a:srgbClr val="FF0000"/>
                </a:solidFill>
              </a:rPr>
              <a:t>Rt Horn</a:t>
            </a:r>
            <a:endParaRPr lang="hr-HR" altLang="sr-Latn-R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7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  <p:bldP spid="14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/>
      <p:bldP spid="2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309" y="1185545"/>
            <a:ext cx="6529557" cy="4351338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633984" y="569268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Spomen-obilježje nestalim pomorcima koji su pokušali oploviti rt Horn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598" y="1421767"/>
            <a:ext cx="5320093" cy="3483544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6729983" y="5060786"/>
            <a:ext cx="53557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i="0" dirty="0" smtClean="0">
                <a:solidFill>
                  <a:srgbClr val="262626"/>
                </a:solidFill>
                <a:effectLst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„Hrvatska čigra” je 54. brod u povijesti koji je prošao </a:t>
            </a:r>
            <a:r>
              <a:rPr lang="hr-HR" b="1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Sjeverozapadnim prolazom </a:t>
            </a:r>
            <a:r>
              <a:rPr lang="sv-SE" b="1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između </a:t>
            </a:r>
            <a:r>
              <a:rPr lang="sv-SE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Atlantskog i Tihog oceana</a:t>
            </a:r>
            <a:endParaRPr lang="hr-HR" b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71364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9941" y="1295273"/>
            <a:ext cx="7792118" cy="4351338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084832" y="5977051"/>
            <a:ext cx="9610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Amerike se nalaze u svim toplinskim pojasevima osim južnom hladnom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89909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804037"/>
            <a:ext cx="105156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b="1" dirty="0" smtClean="0"/>
              <a:t>Dvije velike kulturne cjeline</a:t>
            </a:r>
            <a:endParaRPr lang="hr-HR" b="1" dirty="0"/>
          </a:p>
        </p:txBody>
      </p:sp>
      <p:pic>
        <p:nvPicPr>
          <p:cNvPr id="10242" name="Picture 2" descr="image a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502" y="1792224"/>
            <a:ext cx="3078754" cy="451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www.e-sfera.hr/dodatni-digitalni-sadrzaji/45426b9c-8df7-43d3-bf99-102be03614f9/assets/image/2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14" y="1792224"/>
            <a:ext cx="3137342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7128588" y="6455664"/>
            <a:ext cx="3805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Angloamerika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i Latinska Amerika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2100814" y="6455664"/>
            <a:ext cx="2958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Sjeverna i Južna Amerika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5140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370</Words>
  <Application>Microsoft Office PowerPoint</Application>
  <PresentationFormat>Široki zaslon</PresentationFormat>
  <Paragraphs>65</Paragraphs>
  <Slides>11</Slides>
  <Notes>5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Noto Sans</vt:lpstr>
      <vt:lpstr>Nunito</vt:lpstr>
      <vt:lpstr>Tema sustava Office</vt:lpstr>
      <vt:lpstr>PowerPoint prezentacija</vt:lpstr>
      <vt:lpstr>PowerPoint prezentacija</vt:lpstr>
      <vt:lpstr>PowerPoint prezentacija</vt:lpstr>
      <vt:lpstr>Dva američka kontinenta</vt:lpstr>
      <vt:lpstr>Panamski kanal</vt:lpstr>
      <vt:lpstr>Između Atlantika i Tihog oceana</vt:lpstr>
      <vt:lpstr>PowerPoint prezentacija</vt:lpstr>
      <vt:lpstr>PowerPoint prezentacija</vt:lpstr>
      <vt:lpstr>Dvije velike kulturne cjeline</vt:lpstr>
      <vt:lpstr>Dvije velike kulturne cjeline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8</cp:revision>
  <dcterms:created xsi:type="dcterms:W3CDTF">2021-05-14T17:43:15Z</dcterms:created>
  <dcterms:modified xsi:type="dcterms:W3CDTF">2021-05-17T17:06:43Z</dcterms:modified>
</cp:coreProperties>
</file>